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E20000"/>
    <a:srgbClr val="E77C5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19" autoAdjust="0"/>
    <p:restoredTop sz="94660"/>
  </p:normalViewPr>
  <p:slideViewPr>
    <p:cSldViewPr>
      <p:cViewPr varScale="1">
        <p:scale>
          <a:sx n="74" d="100"/>
          <a:sy n="74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AFDA0-0CCE-48B2-9E88-14CA5BD6A2FB}" type="datetimeFigureOut">
              <a:rPr lang="en-US" smtClean="0"/>
              <a:t>4/19/2011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D011C-A806-4B34-9B25-DE0EEF44244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D011C-A806-4B34-9B25-DE0EEF44244E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451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C28F802-D305-4129-8FB1-D4187EB755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181EB-F93F-483F-A9C7-A2EAF7ED1E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35CF9-0AAB-487C-A5FE-78081FA23C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AC42BDE-49CA-4067-9A65-E491C95B7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E944BED-6133-4089-A90F-ADAE9A7BD3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F8343-C555-465E-BAFB-E0E66353D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94C63-5948-407D-AC6D-CCA0E585C4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6C22A-D861-47D8-9474-91747B849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19D0C-04F9-4B84-926F-378169F24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B93EE-0E0C-4E65-8911-9E95835F7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258C8-4C90-4868-A899-003388298A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537BE-3A60-4FE6-8113-73CC58874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7859D-BB2D-4DB2-94B8-60D629CD19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F4844220-8E81-4C5D-8988-C1DC95335B6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solidFill>
                  <a:srgbClr val="FFFF00"/>
                </a:solidFill>
              </a:rPr>
              <a:t>Drosophila</a:t>
            </a:r>
            <a:r>
              <a:rPr lang="en-US" b="1" dirty="0" smtClean="0">
                <a:solidFill>
                  <a:srgbClr val="FFFF00"/>
                </a:solidFill>
              </a:rPr>
              <a:t> Jeopardy</a:t>
            </a:r>
            <a:endParaRPr lang="en-US" b="1" dirty="0">
              <a:solidFill>
                <a:srgbClr val="FFFF00"/>
              </a:solidFill>
            </a:endParaRPr>
          </a:p>
        </p:txBody>
      </p:sp>
      <p:graphicFrame>
        <p:nvGraphicFramePr>
          <p:cNvPr id="2126" name="Group 78"/>
          <p:cNvGraphicFramePr>
            <a:graphicFrameLocks noGrp="1"/>
          </p:cNvGraphicFramePr>
          <p:nvPr>
            <p:ph type="tbl" idx="1"/>
          </p:nvPr>
        </p:nvGraphicFramePr>
        <p:xfrm>
          <a:off x="76200" y="1600200"/>
          <a:ext cx="8915400" cy="4487865"/>
        </p:xfrm>
        <a:graphic>
          <a:graphicData uri="http://schemas.openxmlformats.org/drawingml/2006/table">
            <a:tbl>
              <a:tblPr/>
              <a:tblGrid>
                <a:gridCol w="1785938"/>
                <a:gridCol w="1781175"/>
                <a:gridCol w="1781175"/>
                <a:gridCol w="1782762"/>
                <a:gridCol w="1784350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Developmental Stages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Heredity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Mutations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Experiments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General Characteristics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" action="ppaction://hlinkshowjump?jump=nextslide"/>
                        </a:rPr>
                        <a:t>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2" action="ppaction://hlinksldjump"/>
                        </a:rPr>
                        <a:t>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3" action="ppaction://hlinksldjump"/>
                        </a:rPr>
                        <a:t>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4" action="ppaction://hlinksldjump"/>
                        </a:rPr>
                        <a:t>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5" action="ppaction://hlinksldjump"/>
                        </a:rPr>
                        <a:t>100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6" action="ppaction://hlinksldjump"/>
                        </a:rPr>
                        <a:t>200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7" action="ppaction://hlinksldjump"/>
                        </a:rPr>
                        <a:t>200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8" action="ppaction://hlinksldjump"/>
                        </a:rPr>
                        <a:t>200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9" action="ppaction://hlinksldjump"/>
                        </a:rPr>
                        <a:t>200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0" action="ppaction://hlinksldjump"/>
                        </a:rPr>
                        <a:t>200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1" action="ppaction://hlinksldjump"/>
                        </a:rPr>
                        <a:t>300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2" action="ppaction://hlinksldjump"/>
                        </a:rPr>
                        <a:t>300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3" action="ppaction://hlinksldjump"/>
                        </a:rPr>
                        <a:t>300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4" action="ppaction://hlinksldjump"/>
                        </a:rPr>
                        <a:t>300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5" action="ppaction://hlinksldjump"/>
                        </a:rPr>
                        <a:t>300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6" action="ppaction://hlinksldjump"/>
                        </a:rPr>
                        <a:t>400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7" action="ppaction://hlinksldjump"/>
                        </a:rPr>
                        <a:t>400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8" action="ppaction://hlinksldjump"/>
                        </a:rPr>
                        <a:t>400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19" action="ppaction://hlinksldjump"/>
                        </a:rPr>
                        <a:t>400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20" action="ppaction://hlinksldjump"/>
                        </a:rPr>
                        <a:t>400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21" action="ppaction://hlinksldjump"/>
                        </a:rPr>
                        <a:t>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22" action="ppaction://hlinksldjump"/>
                        </a:rPr>
                        <a:t>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23" action="ppaction://hlinksldjump"/>
                        </a:rPr>
                        <a:t>500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24" action="ppaction://hlinksldjump"/>
                        </a:rPr>
                        <a:t>500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  <a:hlinkClick r:id="rId25" action="ppaction://hlinksldjump"/>
                        </a:rPr>
                        <a:t>500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10000"/>
                        <a:alpha val="48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Experiments for </a:t>
            </a:r>
            <a:r>
              <a:rPr lang="en-US" sz="3600" b="1" dirty="0">
                <a:solidFill>
                  <a:srgbClr val="FFFF00"/>
                </a:solidFill>
              </a:rPr>
              <a:t>200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Genetic crosses involving </a:t>
            </a:r>
            <a:r>
              <a:rPr lang="en-US" i="1" dirty="0" smtClean="0">
                <a:solidFill>
                  <a:srgbClr val="FFFF00"/>
                </a:solidFill>
              </a:rPr>
              <a:t>Drosophila </a:t>
            </a:r>
            <a:r>
              <a:rPr lang="en-US" dirty="0" smtClean="0">
                <a:solidFill>
                  <a:srgbClr val="FFFF00"/>
                </a:solidFill>
              </a:rPr>
              <a:t>mutants is generally associated with this type of genetics.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is forward genetics?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General Characteristics </a:t>
            </a:r>
            <a:r>
              <a:rPr lang="en-US" sz="3600" b="1" dirty="0">
                <a:solidFill>
                  <a:srgbClr val="FFFF00"/>
                </a:solidFill>
              </a:rPr>
              <a:t>for 200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the common term for an </a:t>
            </a:r>
            <a:r>
              <a:rPr lang="en-US" dirty="0" err="1" smtClean="0">
                <a:solidFill>
                  <a:srgbClr val="FFFF00"/>
                </a:solidFill>
              </a:rPr>
              <a:t>instar</a:t>
            </a:r>
            <a:r>
              <a:rPr lang="en-US" dirty="0" smtClean="0">
                <a:solidFill>
                  <a:srgbClr val="FFFF00"/>
                </a:solidFill>
              </a:rPr>
              <a:t> larva?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a caterpillar?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Developmental Stages for 300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The average generation time of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 is ___ to ___ days.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9 to 10?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Heredity for 300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In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, eye color follows what pattern or inheritance?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is X-linked inheritance?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Mutations for </a:t>
            </a:r>
            <a:r>
              <a:rPr lang="en-US" sz="3600" b="1" dirty="0">
                <a:solidFill>
                  <a:srgbClr val="FFFF00"/>
                </a:solidFill>
              </a:rPr>
              <a:t>300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Flies with this mutation produce no red pigment in their eye.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the White-eyed mutation?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Experiments for </a:t>
            </a:r>
            <a:r>
              <a:rPr lang="en-US" sz="3600" b="1" dirty="0">
                <a:solidFill>
                  <a:srgbClr val="FFFF00"/>
                </a:solidFill>
              </a:rPr>
              <a:t>300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err="1" smtClean="0">
                <a:solidFill>
                  <a:srgbClr val="FFFF00"/>
                </a:solidFill>
              </a:rPr>
              <a:t>Overanesthetizing</a:t>
            </a:r>
            <a:r>
              <a:rPr lang="en-US" dirty="0" smtClean="0">
                <a:solidFill>
                  <a:srgbClr val="FFFF00"/>
                </a:solidFill>
              </a:rPr>
              <a:t> a fruit fly can cause _____ or _____. 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is sterility or death?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General Characteristics </a:t>
            </a:r>
            <a:r>
              <a:rPr lang="en-US" sz="3600" b="1" dirty="0">
                <a:solidFill>
                  <a:srgbClr val="FFFF00"/>
                </a:solidFill>
              </a:rPr>
              <a:t>for 300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was the major discovery by Thomas Hunt Morgan using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? </a:t>
            </a: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X-linked inheritance?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Developmental Stages for 400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3058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Name 3 physical differences between male and female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body size, wing size, genitalia color, presence/absence of sex combs on forelimbs, or abdomen shape (any 3).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Heredity for </a:t>
            </a:r>
            <a:r>
              <a:rPr lang="en-US" sz="3600" b="1" dirty="0">
                <a:solidFill>
                  <a:srgbClr val="FFFF00"/>
                </a:solidFill>
              </a:rPr>
              <a:t>400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Why must virgin females be used in genetic crosses of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?</a:t>
            </a: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that females are capable of storing sperm from multiple partners and using it to fertilize eggs at a later time, which could skew results.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Mutations for </a:t>
            </a:r>
            <a:r>
              <a:rPr lang="en-US" sz="3600" b="1" dirty="0">
                <a:solidFill>
                  <a:srgbClr val="FFFF00"/>
                </a:solidFill>
              </a:rPr>
              <a:t>400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There is a form of color mutation in flies that is responsible for building up tan-colored pigments in normal fruit flies. A mutation that produces a deficiency in the production of the mentioned gene will produce this abnormal color body.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is Ebony(black) or what is the ebony </a:t>
            </a:r>
            <a:r>
              <a:rPr lang="en-US" dirty="0" smtClean="0">
                <a:solidFill>
                  <a:srgbClr val="FFFF00"/>
                </a:solidFill>
              </a:rPr>
              <a:t>gene</a:t>
            </a:r>
            <a:r>
              <a:rPr lang="en-US" dirty="0" smtClean="0">
                <a:solidFill>
                  <a:srgbClr val="FFFF00"/>
                </a:solidFill>
              </a:rPr>
              <a:t>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Developmental Stages for </a:t>
            </a:r>
            <a:r>
              <a:rPr lang="en-US" sz="3600" b="1" dirty="0">
                <a:solidFill>
                  <a:srgbClr val="FFFF00"/>
                </a:solidFill>
              </a:rPr>
              <a:t>100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The </a:t>
            </a:r>
            <a:r>
              <a:rPr lang="en-US" i="1" dirty="0" smtClean="0">
                <a:solidFill>
                  <a:srgbClr val="FFFF00"/>
                </a:solidFill>
              </a:rPr>
              <a:t>Drosophila </a:t>
            </a:r>
            <a:r>
              <a:rPr lang="en-US" dirty="0" smtClean="0">
                <a:solidFill>
                  <a:srgbClr val="FFFF00"/>
                </a:solidFill>
              </a:rPr>
              <a:t>life cycle consists of ___ stages.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4 (egg, larva, pupa, adult)?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8077200" y="6248400"/>
            <a:ext cx="777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Experiments for </a:t>
            </a:r>
            <a:r>
              <a:rPr lang="en-US" sz="3600" b="1" dirty="0">
                <a:solidFill>
                  <a:srgbClr val="FFFF00"/>
                </a:solidFill>
              </a:rPr>
              <a:t>400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The phenotypic and genotypic ratios of resulting progeny from a cross between a white-eyed female </a:t>
            </a:r>
            <a:r>
              <a:rPr lang="en-US" i="1" dirty="0" smtClean="0">
                <a:solidFill>
                  <a:srgbClr val="FFFF00"/>
                </a:solidFill>
              </a:rPr>
              <a:t>Drosophila </a:t>
            </a:r>
            <a:r>
              <a:rPr lang="en-US" dirty="0" smtClean="0">
                <a:solidFill>
                  <a:srgbClr val="FFFF00"/>
                </a:solidFill>
              </a:rPr>
              <a:t> and a red-eyed male.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½ </a:t>
            </a:r>
            <a:r>
              <a:rPr lang="en-US" dirty="0" err="1" smtClean="0">
                <a:solidFill>
                  <a:srgbClr val="FFFF00"/>
                </a:solidFill>
              </a:rPr>
              <a:t>X</a:t>
            </a:r>
            <a:r>
              <a:rPr lang="en-US" baseline="30000" dirty="0" err="1" smtClean="0">
                <a:solidFill>
                  <a:srgbClr val="FFFF00"/>
                </a:solidFill>
              </a:rPr>
              <a:t>w+</a:t>
            </a:r>
            <a:r>
              <a:rPr lang="en-US" dirty="0" err="1" smtClean="0">
                <a:solidFill>
                  <a:srgbClr val="FFFF00"/>
                </a:solidFill>
              </a:rPr>
              <a:t>X</a:t>
            </a:r>
            <a:r>
              <a:rPr lang="en-US" baseline="30000" dirty="0" err="1" smtClean="0">
                <a:solidFill>
                  <a:srgbClr val="FFFF00"/>
                </a:solidFill>
              </a:rPr>
              <a:t>w</a:t>
            </a:r>
            <a:r>
              <a:rPr lang="en-US" baseline="30000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, red-eyed females and ½ </a:t>
            </a:r>
            <a:r>
              <a:rPr lang="en-US" dirty="0" err="1" smtClean="0">
                <a:solidFill>
                  <a:srgbClr val="FFFF00"/>
                </a:solidFill>
              </a:rPr>
              <a:t>X</a:t>
            </a:r>
            <a:r>
              <a:rPr lang="en-US" baseline="30000" dirty="0" err="1" smtClean="0">
                <a:solidFill>
                  <a:srgbClr val="FFFF00"/>
                </a:solidFill>
              </a:rPr>
              <a:t>w</a:t>
            </a:r>
            <a:r>
              <a:rPr lang="en-US" dirty="0" err="1" smtClean="0">
                <a:solidFill>
                  <a:srgbClr val="FFFF00"/>
                </a:solidFill>
              </a:rPr>
              <a:t>Y</a:t>
            </a:r>
            <a:r>
              <a:rPr lang="en-US" dirty="0" smtClean="0">
                <a:solidFill>
                  <a:srgbClr val="FFFF00"/>
                </a:solidFill>
              </a:rPr>
              <a:t>, white-eyed males?</a:t>
            </a:r>
            <a:endParaRPr lang="en-US" baseline="30000" dirty="0">
              <a:solidFill>
                <a:srgbClr val="FFFF00"/>
              </a:solidFill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General Characteristics </a:t>
            </a:r>
            <a:r>
              <a:rPr lang="en-US" sz="3600" b="1" dirty="0">
                <a:solidFill>
                  <a:srgbClr val="FFFF00"/>
                </a:solidFill>
              </a:rPr>
              <a:t>for 400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year was the </a:t>
            </a:r>
            <a:r>
              <a:rPr lang="en-US" i="1" dirty="0" smtClean="0">
                <a:solidFill>
                  <a:srgbClr val="FFFF00"/>
                </a:solidFill>
              </a:rPr>
              <a:t>Drosophila </a:t>
            </a:r>
            <a:r>
              <a:rPr lang="en-US" dirty="0" smtClean="0">
                <a:solidFill>
                  <a:srgbClr val="FFFF00"/>
                </a:solidFill>
              </a:rPr>
              <a:t>genome sequenced? 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2000?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b="1" dirty="0" smtClean="0">
                <a:solidFill>
                  <a:srgbClr val="FFFF00"/>
                </a:solidFill>
              </a:rPr>
              <a:t>DAILY DOUBLE!!!!!!</a:t>
            </a:r>
            <a:endParaRPr lang="en-US" sz="6000" b="1" dirty="0">
              <a:solidFill>
                <a:srgbClr val="FFFF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___ </a:t>
            </a:r>
            <a:r>
              <a:rPr lang="en-US" dirty="0" smtClean="0">
                <a:solidFill>
                  <a:srgbClr val="FFFF00"/>
                </a:solidFill>
              </a:rPr>
              <a:t>to ___ </a:t>
            </a:r>
            <a:r>
              <a:rPr lang="en-US" dirty="0" smtClean="0">
                <a:solidFill>
                  <a:srgbClr val="FFFF00"/>
                </a:solidFill>
              </a:rPr>
              <a:t>hours after emergence, female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 can begin to mate.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8-12 hours?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Arial" charset="0"/>
                <a:hlinkClick r:id="" action="ppaction://hlinkshowjump?jump=firstslide"/>
              </a:rPr>
              <a:t>Home</a:t>
            </a:r>
            <a:endParaRPr lang="en-US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Heredity for </a:t>
            </a:r>
            <a:r>
              <a:rPr lang="en-US" sz="3600" b="1" dirty="0">
                <a:solidFill>
                  <a:srgbClr val="FFFF00"/>
                </a:solidFill>
              </a:rPr>
              <a:t>500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In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, sex is determined by the ratio of _________ to _________.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the number of X chromosomes to the number of haploid sets of autosomes?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Mutations for </a:t>
            </a:r>
            <a:r>
              <a:rPr lang="en-US" sz="3600" b="1" dirty="0">
                <a:solidFill>
                  <a:srgbClr val="FFFF00"/>
                </a:solidFill>
              </a:rPr>
              <a:t>500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Flies with this recessive mutation have a defect in the second chromosome in their “vestigial gene” that inhibits their ability to fly.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the short-winged mutation?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Experiments for </a:t>
            </a:r>
            <a:r>
              <a:rPr lang="en-US" sz="3600" b="1" dirty="0">
                <a:solidFill>
                  <a:srgbClr val="FFFF00"/>
                </a:solidFill>
              </a:rPr>
              <a:t>500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Five reasons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 make a good model organism.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sz="1400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sz="2800" dirty="0">
                <a:solidFill>
                  <a:srgbClr val="FFFF00"/>
                </a:solidFill>
              </a:rPr>
              <a:t>What </a:t>
            </a:r>
            <a:r>
              <a:rPr lang="en-US" sz="2800" dirty="0" smtClean="0">
                <a:solidFill>
                  <a:srgbClr val="FFFF00"/>
                </a:solidFill>
              </a:rPr>
              <a:t>is they produce many progeny, they are small in size, have a short generation time, are inexpensive, easy to culture/maintain in a lab, have large chromosomes, have many mutations available, a </a:t>
            </a:r>
            <a:r>
              <a:rPr lang="en-US" sz="2800" dirty="0" smtClean="0">
                <a:solidFill>
                  <a:srgbClr val="FFFF00"/>
                </a:solidFill>
              </a:rPr>
              <a:t>small genome (any 5)</a:t>
            </a:r>
            <a:r>
              <a:rPr lang="en-US" sz="2800" dirty="0" smtClean="0">
                <a:solidFill>
                  <a:srgbClr val="FFFF00"/>
                </a:solidFill>
              </a:rPr>
              <a:t>?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General Characteristics for </a:t>
            </a:r>
            <a:r>
              <a:rPr lang="en-US" sz="3600" b="1" dirty="0">
                <a:solidFill>
                  <a:srgbClr val="FFFF00"/>
                </a:solidFill>
              </a:rPr>
              <a:t>500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percentage of genes do </a:t>
            </a:r>
            <a:r>
              <a:rPr lang="en-US" i="1" dirty="0" smtClean="0">
                <a:solidFill>
                  <a:srgbClr val="FFFF00"/>
                </a:solidFill>
              </a:rPr>
              <a:t>Drosophila </a:t>
            </a:r>
            <a:r>
              <a:rPr lang="en-US" dirty="0" smtClean="0">
                <a:solidFill>
                  <a:srgbClr val="FFFF00"/>
                </a:solidFill>
              </a:rPr>
              <a:t>have in common with humans?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about 50%?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600200"/>
            <a:ext cx="3810000" cy="2514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Brenna Carlson</a:t>
            </a:r>
          </a:p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John Lee</a:t>
            </a:r>
          </a:p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Chelsea </a:t>
            </a:r>
            <a:r>
              <a:rPr lang="en-US" dirty="0" err="1" smtClean="0">
                <a:solidFill>
                  <a:srgbClr val="FFFF00"/>
                </a:solidFill>
              </a:rPr>
              <a:t>Micheals</a:t>
            </a:r>
            <a:endParaRPr lang="en-US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FFFF00"/>
                </a:solidFill>
              </a:rPr>
              <a:t>Kelsey Stupica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457200"/>
            <a:ext cx="8001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FF00"/>
                </a:solidFill>
              </a:rPr>
              <a:t>Independent Project – 4/19/11</a:t>
            </a:r>
            <a:endParaRPr lang="en-US" sz="4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Heredity for </a:t>
            </a:r>
            <a:r>
              <a:rPr lang="en-US" sz="3600" b="1" dirty="0">
                <a:solidFill>
                  <a:srgbClr val="FFFF00"/>
                </a:solidFill>
              </a:rPr>
              <a:t>100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6482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How many pairs of chromosomes do </a:t>
            </a:r>
            <a:r>
              <a:rPr lang="en-US" i="1" dirty="0" smtClean="0">
                <a:solidFill>
                  <a:srgbClr val="FFFF00"/>
                </a:solidFill>
              </a:rPr>
              <a:t>Drosophila </a:t>
            </a:r>
            <a:r>
              <a:rPr lang="en-US" dirty="0" smtClean="0">
                <a:solidFill>
                  <a:srgbClr val="FFFF00"/>
                </a:solidFill>
              </a:rPr>
              <a:t>have?</a:t>
            </a: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</a:t>
            </a:r>
            <a:r>
              <a:rPr lang="en-US" dirty="0" smtClean="0">
                <a:solidFill>
                  <a:srgbClr val="FFFF00"/>
                </a:solidFill>
              </a:rPr>
              <a:t>are four pairs?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Mutations for </a:t>
            </a:r>
            <a:r>
              <a:rPr lang="en-US" sz="3600" b="1" dirty="0">
                <a:solidFill>
                  <a:srgbClr val="FFFF00"/>
                </a:solidFill>
              </a:rPr>
              <a:t>100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.Flies with this type of mutation require only one copy of the gene to exhibit the mutation in the phenotype.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a </a:t>
            </a:r>
            <a:r>
              <a:rPr lang="en-US" dirty="0" smtClean="0">
                <a:solidFill>
                  <a:srgbClr val="FFFF00"/>
                </a:solidFill>
              </a:rPr>
              <a:t>D</a:t>
            </a:r>
            <a:r>
              <a:rPr lang="en-US" dirty="0" smtClean="0">
                <a:solidFill>
                  <a:srgbClr val="FFFF00"/>
                </a:solidFill>
              </a:rPr>
              <a:t>ominant gene?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Experiments for </a:t>
            </a:r>
            <a:r>
              <a:rPr lang="en-US" sz="3600" b="1" dirty="0">
                <a:solidFill>
                  <a:srgbClr val="FFFF00"/>
                </a:solidFill>
              </a:rPr>
              <a:t>100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The reason a fly media is used in genetic crosses of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a food/water source?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General Characteristics for </a:t>
            </a:r>
            <a:r>
              <a:rPr lang="en-US" sz="3600" b="1" dirty="0">
                <a:solidFill>
                  <a:srgbClr val="FFFF00"/>
                </a:solidFill>
              </a:rPr>
              <a:t>100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How large is the average specimen of Drosophila?</a:t>
            </a: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2-4 mm?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Developmental Stages for 200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The </a:t>
            </a:r>
            <a:r>
              <a:rPr lang="en-US" dirty="0" err="1" smtClean="0">
                <a:solidFill>
                  <a:srgbClr val="FFFF00"/>
                </a:solidFill>
              </a:rPr>
              <a:t>pupal</a:t>
            </a:r>
            <a:r>
              <a:rPr lang="en-US" dirty="0" smtClean="0">
                <a:solidFill>
                  <a:srgbClr val="FFFF00"/>
                </a:solidFill>
              </a:rPr>
              <a:t> stage consists of ___ days.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>
                <a:solidFill>
                  <a:srgbClr val="FFFF00"/>
                </a:solidFill>
              </a:rPr>
              <a:t>What is </a:t>
            </a:r>
            <a:r>
              <a:rPr lang="en-US" dirty="0" smtClean="0">
                <a:solidFill>
                  <a:srgbClr val="FFFF00"/>
                </a:solidFill>
              </a:rPr>
              <a:t>4 days?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Heredity for 200</a:t>
            </a: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343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Based on the assumption that a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 has the normal number of autosomes, what would be the sex of a </a:t>
            </a:r>
            <a:r>
              <a:rPr lang="en-US" i="1" dirty="0" smtClean="0">
                <a:solidFill>
                  <a:srgbClr val="FFFF00"/>
                </a:solidFill>
              </a:rPr>
              <a:t>Drosophila</a:t>
            </a:r>
            <a:r>
              <a:rPr lang="en-US" dirty="0" smtClean="0">
                <a:solidFill>
                  <a:srgbClr val="FFFF00"/>
                </a:solidFill>
              </a:rPr>
              <a:t> having XXY sex chromosomes?</a:t>
            </a: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female?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FF00"/>
                </a:solidFill>
              </a:rPr>
              <a:t>Mutations for </a:t>
            </a:r>
            <a:r>
              <a:rPr lang="en-US" sz="3600" b="1" dirty="0">
                <a:solidFill>
                  <a:srgbClr val="FFFF00"/>
                </a:solidFill>
              </a:rPr>
              <a:t>200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Flies that exhibit a “normal” phenotype, the one most common in their population, are said to have this type of phenotype.</a:t>
            </a: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FF00"/>
                </a:solidFill>
              </a:rPr>
              <a:t>What is a wild-type (</a:t>
            </a:r>
            <a:r>
              <a:rPr lang="en-US" dirty="0" err="1" smtClean="0">
                <a:solidFill>
                  <a:srgbClr val="FFFF00"/>
                </a:solidFill>
              </a:rPr>
              <a:t>gene,allele,phenotype</a:t>
            </a:r>
            <a:r>
              <a:rPr lang="en-US" dirty="0" smtClean="0">
                <a:solidFill>
                  <a:srgbClr val="FFFF00"/>
                </a:solidFill>
              </a:rPr>
              <a:t>)?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077200" y="624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  <a:hlinkClick r:id="" action="ppaction://hlinkshowjump?jump=firstslide"/>
              </a:rPr>
              <a:t>Home</a:t>
            </a:r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2088</TotalTime>
  <Words>772</Words>
  <Application>Microsoft Office PowerPoint</Application>
  <PresentationFormat>On-screen Show (4:3)</PresentationFormat>
  <Paragraphs>221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Ocean</vt:lpstr>
      <vt:lpstr>Drosophila Jeopardy</vt:lpstr>
      <vt:lpstr>Developmental Stages for 100</vt:lpstr>
      <vt:lpstr>Heredity for 100</vt:lpstr>
      <vt:lpstr>Mutations for 100</vt:lpstr>
      <vt:lpstr>Experiments for 100</vt:lpstr>
      <vt:lpstr>General Characteristics for 100</vt:lpstr>
      <vt:lpstr>Developmental Stages for 200</vt:lpstr>
      <vt:lpstr>Heredity for 200</vt:lpstr>
      <vt:lpstr>Mutations for 200</vt:lpstr>
      <vt:lpstr>Experiments for 200 </vt:lpstr>
      <vt:lpstr>General Characteristics for 200</vt:lpstr>
      <vt:lpstr>Developmental Stages for 300</vt:lpstr>
      <vt:lpstr>Heredity for 300</vt:lpstr>
      <vt:lpstr>Mutations for 300</vt:lpstr>
      <vt:lpstr>Experiments for 300</vt:lpstr>
      <vt:lpstr>General Characteristics for 300</vt:lpstr>
      <vt:lpstr>Developmental Stages for 400</vt:lpstr>
      <vt:lpstr>Heredity for 400</vt:lpstr>
      <vt:lpstr>Mutations for 400</vt:lpstr>
      <vt:lpstr>Experiments for 400</vt:lpstr>
      <vt:lpstr>General Characteristics for 400</vt:lpstr>
      <vt:lpstr>DAILY DOUBLE!!!!!!</vt:lpstr>
      <vt:lpstr>Heredity for 500</vt:lpstr>
      <vt:lpstr>Mutations for 500</vt:lpstr>
      <vt:lpstr>Experiments for 500</vt:lpstr>
      <vt:lpstr>General Characteristics for 500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Zebrafish Jeopardy</dc:title>
  <dc:creator>Kelsey</dc:creator>
  <cp:lastModifiedBy>Kelsey</cp:lastModifiedBy>
  <cp:revision>49</cp:revision>
  <dcterms:created xsi:type="dcterms:W3CDTF">2009-04-21T16:27:27Z</dcterms:created>
  <dcterms:modified xsi:type="dcterms:W3CDTF">2011-04-19T14:21:31Z</dcterms:modified>
</cp:coreProperties>
</file>